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0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3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79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107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7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36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49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21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7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66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1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C0568-021C-464E-85E8-EC4B26BB488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3A703-F920-4917-8EE9-1232EAAE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177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Landmark Cases and Decisions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3385" y="3362179"/>
            <a:ext cx="11352627" cy="37279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Image of gavel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268" y="3362180"/>
            <a:ext cx="7090117" cy="33481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325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landmark decisions?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A landmark decision merely is a decision that is usually cited because it significantly varies, updates consolidate or excellently summarizes the law on a particular topic.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A landmark decision, also known as a landmark court decision.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It founds new precedents that, in turn, establishes a significant new legal concept or principle.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Or it brings new interpretations of prevailing law (Ritz et al., 2019</a:t>
            </a:r>
            <a:r>
              <a:rPr lang="en-US" dirty="0" smtClean="0"/>
              <a:t>).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In commonwealth states, such decisions are referred to as leading decisions.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731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Landmark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499"/>
            <a:ext cx="10515600" cy="56552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 </a:t>
            </a:r>
            <a:r>
              <a:rPr lang="en-US" dirty="0"/>
              <a:t>landmark case is a court case that has to be studied since it has legal and historical significance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 </a:t>
            </a:r>
            <a:r>
              <a:rPr lang="en-US" dirty="0"/>
              <a:t>The most significant cases are the one with an everlasting effect that can be applied to certain laws, especially regarding individual liberties and rights (Handler et al., 2017)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https://www.lawnow.org/wp-content/uploads/2014/07/386LandmarkCase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5632" y="1350499"/>
            <a:ext cx="6918374" cy="30667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2746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court cases affect the law?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Although the judicial system is not directly involved in law-making, they interpret laws through the cases presented before the courts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 Mostly</a:t>
            </a:r>
            <a:r>
              <a:rPr lang="en-US" dirty="0"/>
              <a:t>, the judges base their final decisions following previous rulings made by the court in similar circumstances</a:t>
            </a:r>
            <a:r>
              <a:rPr lang="en-US" dirty="0" smtClean="0"/>
              <a:t>.</a:t>
            </a:r>
          </a:p>
          <a:p>
            <a:pPr marL="0" indent="0" fontAlgn="base">
              <a:buNone/>
            </a:pPr>
            <a:endParaRPr lang="en-US" dirty="0"/>
          </a:p>
        </p:txBody>
      </p:sp>
      <p:pic>
        <p:nvPicPr>
          <p:cNvPr id="5" name="Picture 4" descr="Landmark Cases in Criminal Law(Landmark Cases): Philip Handler 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13"/>
          <a:stretch/>
        </p:blipFill>
        <p:spPr bwMode="auto">
          <a:xfrm>
            <a:off x="1116036" y="3530991"/>
            <a:ext cx="9959927" cy="33270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827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Font typeface="Wingdings" panose="05000000000000000000" pitchFamily="2" charset="2"/>
              <a:buChar char="v"/>
            </a:pPr>
            <a:r>
              <a:rPr lang="en-US" sz="3200" dirty="0" smtClean="0"/>
              <a:t>Frequently</a:t>
            </a:r>
            <a:r>
              <a:rPr lang="en-US" sz="3200" dirty="0"/>
              <a:t>, judicial systems will try to stay consistent in ruling similar cases and issues.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/>
              <a:t>And so, the last final decision made by higher courts becomes part of the law.</a:t>
            </a:r>
          </a:p>
          <a:p>
            <a:pPr fontAlgn="base">
              <a:buFont typeface="Wingdings" panose="05000000000000000000" pitchFamily="2" charset="2"/>
              <a:buChar char="v"/>
            </a:pPr>
            <a:r>
              <a:rPr lang="en-US" sz="3200" dirty="0" smtClean="0"/>
              <a:t>Decisions </a:t>
            </a:r>
            <a:r>
              <a:rPr lang="en-US" sz="3200" dirty="0"/>
              <a:t>made by the higher courts should be followed by the national trial courts (</a:t>
            </a:r>
            <a:r>
              <a:rPr lang="en-US" sz="3200" dirty="0" err="1"/>
              <a:t>Juss</a:t>
            </a:r>
            <a:r>
              <a:rPr lang="en-US" sz="3200" dirty="0"/>
              <a:t> &amp; </a:t>
            </a:r>
            <a:r>
              <a:rPr lang="en-US" sz="3200" dirty="0" err="1"/>
              <a:t>Sunkin</a:t>
            </a:r>
            <a:r>
              <a:rPr lang="en-US" sz="3200" dirty="0"/>
              <a:t>, 2017). This is referred to as the following precedent.</a:t>
            </a:r>
          </a:p>
          <a:p>
            <a:pPr mar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49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Future Issues that may result in landmark cases?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Font typeface="Wingdings" panose="05000000000000000000" pitchFamily="2" charset="2"/>
              <a:buChar char="v"/>
            </a:pPr>
            <a:r>
              <a:rPr lang="en-US" sz="3600" dirty="0" smtClean="0"/>
              <a:t>Abortions and birth controls</a:t>
            </a:r>
            <a:endParaRPr lang="en-US" sz="3600" dirty="0"/>
          </a:p>
          <a:p>
            <a:pPr fontAlgn="base">
              <a:buFont typeface="Wingdings" panose="05000000000000000000" pitchFamily="2" charset="2"/>
              <a:buChar char="v"/>
            </a:pPr>
            <a:r>
              <a:rPr lang="en-US" sz="3600" dirty="0"/>
              <a:t>Power congress to enforce civil rights</a:t>
            </a:r>
          </a:p>
          <a:p>
            <a:pPr fontAlgn="base">
              <a:buFont typeface="Wingdings" panose="05000000000000000000" pitchFamily="2" charset="2"/>
              <a:buChar char="v"/>
            </a:pPr>
            <a:r>
              <a:rPr lang="en-US" sz="3600" dirty="0"/>
              <a:t>Discrimination based </a:t>
            </a:r>
            <a:r>
              <a:rPr lang="en-US" sz="3600" dirty="0" smtClean="0"/>
              <a:t>on ethnicity and race</a:t>
            </a:r>
            <a:endParaRPr lang="en-US" sz="3600" dirty="0"/>
          </a:p>
          <a:p>
            <a:pPr fontAlgn="base">
              <a:buFont typeface="Wingdings" panose="05000000000000000000" pitchFamily="2" charset="2"/>
              <a:buChar char="v"/>
            </a:pPr>
            <a:r>
              <a:rPr lang="en-US" sz="3600" dirty="0"/>
              <a:t>Discrimination based on </a:t>
            </a:r>
            <a:r>
              <a:rPr lang="en-US" sz="3600" dirty="0" smtClean="0"/>
              <a:t>gender ( gender inequality)</a:t>
            </a:r>
            <a:endParaRPr lang="en-US" sz="3600" dirty="0"/>
          </a:p>
          <a:p>
            <a:pPr fontAlgn="base">
              <a:buFont typeface="Wingdings" panose="05000000000000000000" pitchFamily="2" charset="2"/>
              <a:buChar char="v"/>
            </a:pPr>
            <a:r>
              <a:rPr lang="en-US" sz="3600" dirty="0"/>
              <a:t>Discrimination based on sexual orientation</a:t>
            </a:r>
          </a:p>
          <a:p>
            <a:pPr fontAlgn="base">
              <a:buFont typeface="Wingdings" panose="05000000000000000000" pitchFamily="2" charset="2"/>
              <a:buChar char="v"/>
            </a:pPr>
            <a:r>
              <a:rPr lang="en-US" sz="3600" dirty="0"/>
              <a:t> </a:t>
            </a:r>
            <a:r>
              <a:rPr lang="en-US" sz="3600" dirty="0" smtClean="0"/>
              <a:t>voting rights</a:t>
            </a:r>
          </a:p>
          <a:p>
            <a:pPr fontAlgn="base">
              <a:buFont typeface="Wingdings" panose="05000000000000000000" pitchFamily="2" charset="2"/>
              <a:buChar char="v"/>
            </a:pPr>
            <a:r>
              <a:rPr lang="en-US" sz="3600" dirty="0" smtClean="0"/>
              <a:t>Workers rights</a:t>
            </a:r>
            <a:r>
              <a:rPr lang="en-US" sz="3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72929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Ritz, C., Marx, C., &amp; Bogenreuther, M. (2019). Prima Facie Evidence in Cartel Damages Litigation–Landmark Decision by the German Federal Court of Justice in the Rail Cartel Case. </a:t>
            </a:r>
            <a:r>
              <a:rPr lang="en-US" i="1" dirty="0"/>
              <a:t>Journal of European Competition Law &amp; Practice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Ritz, C., Marx, C., &amp; Bogenreuther, M. (2019). Prima Facie Evidence in Cartel Damages Litigation–Landmark Decision by the German Federal Court of Justice in the Rail Cartel Case. </a:t>
            </a:r>
            <a:r>
              <a:rPr lang="en-US" i="1" dirty="0"/>
              <a:t>Journal of European Competition Law &amp; </a:t>
            </a:r>
            <a:r>
              <a:rPr lang="en-US" i="1" dirty="0" smtClean="0"/>
              <a:t>Practice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Juss, S., &amp; Sunkin, M. (Eds.). (2017). </a:t>
            </a:r>
            <a:r>
              <a:rPr lang="en-US" i="1" dirty="0"/>
              <a:t>Landmark Cases in Public Law</a:t>
            </a:r>
            <a:r>
              <a:rPr lang="en-US" dirty="0"/>
              <a:t>. Bloomsbury Publishing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648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342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Landmark Cases and Decisions</vt:lpstr>
      <vt:lpstr>what is landmark decisions?</vt:lpstr>
      <vt:lpstr>Landmark cases</vt:lpstr>
      <vt:lpstr>How do court cases affect the law?</vt:lpstr>
      <vt:lpstr>Cont’d</vt:lpstr>
      <vt:lpstr>What are Future Issues that may result in landmark cases?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Landmark Cases and Decisions</dc:title>
  <dc:creator>hp</dc:creator>
  <cp:lastModifiedBy>hp</cp:lastModifiedBy>
  <cp:revision>11</cp:revision>
  <dcterms:created xsi:type="dcterms:W3CDTF">2020-05-09T07:30:39Z</dcterms:created>
  <dcterms:modified xsi:type="dcterms:W3CDTF">2020-05-09T18:52:59Z</dcterms:modified>
</cp:coreProperties>
</file>